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Light" charset="1" panose="00000400000000000000"/>
      <p:regular r:id="rId10"/>
    </p:embeddedFont>
    <p:embeddedFont>
      <p:font typeface="Montserrat Light Bold" charset="1" panose="00000800000000000000"/>
      <p:regular r:id="rId11"/>
    </p:embeddedFont>
    <p:embeddedFont>
      <p:font typeface="Montserrat Light Italics" charset="1" panose="00000400000000000000"/>
      <p:regular r:id="rId12"/>
    </p:embeddedFont>
    <p:embeddedFont>
      <p:font typeface="Montserrat Light Bold Italics" charset="1" panose="00000800000000000000"/>
      <p:regular r:id="rId13"/>
    </p:embeddedFont>
    <p:embeddedFont>
      <p:font typeface="Codec Pro ExtraBold" charset="1" panose="00000700000000000000"/>
      <p:regular r:id="rId14"/>
    </p:embeddedFont>
    <p:embeddedFont>
      <p:font typeface="Codec Pro ExtraBold Bold" charset="1" panose="000009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Italics" charset="1" panose="00000500000000000000"/>
      <p:regular r:id="rId18"/>
    </p:embeddedFont>
    <p:embeddedFont>
      <p:font typeface="Open Sauce Bold Italics" charset="1" panose="00000800000000000000"/>
      <p:regular r:id="rId19"/>
    </p:embeddedFont>
    <p:embeddedFont>
      <p:font typeface="Open Sauce Light" charset="1" panose="00000400000000000000"/>
      <p:regular r:id="rId20"/>
    </p:embeddedFont>
    <p:embeddedFont>
      <p:font typeface="Open Sauce Light Italics" charset="1" panose="00000400000000000000"/>
      <p:regular r:id="rId21"/>
    </p:embeddedFont>
    <p:embeddedFont>
      <p:font typeface="Open Sauce Medium" charset="1" panose="00000600000000000000"/>
      <p:regular r:id="rId22"/>
    </p:embeddedFont>
    <p:embeddedFont>
      <p:font typeface="Open Sauce Medium Italics" charset="1" panose="00000600000000000000"/>
      <p:regular r:id="rId23"/>
    </p:embeddedFont>
    <p:embeddedFont>
      <p:font typeface="Open Sauce Semi-Bold" charset="1" panose="00000700000000000000"/>
      <p:regular r:id="rId24"/>
    </p:embeddedFont>
    <p:embeddedFont>
      <p:font typeface="Open Sauce Semi-Bold Italics" charset="1" panose="00000700000000000000"/>
      <p:regular r:id="rId25"/>
    </p:embeddedFont>
    <p:embeddedFont>
      <p:font typeface="Open Sauce Heavy" charset="1" panose="00000A00000000000000"/>
      <p:regular r:id="rId26"/>
    </p:embeddedFont>
    <p:embeddedFont>
      <p:font typeface="Open Sauce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1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8.jpeg" Type="http://schemas.openxmlformats.org/officeDocument/2006/relationships/image"/><Relationship Id="rId4" Target="../media/image49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.png" Type="http://schemas.openxmlformats.org/officeDocument/2006/relationships/image"/><Relationship Id="rId12" Target="../media/image2.svg" Type="http://schemas.openxmlformats.org/officeDocument/2006/relationships/image"/><Relationship Id="rId13" Target="../media/image4.png" Type="http://schemas.openxmlformats.org/officeDocument/2006/relationships/image"/><Relationship Id="rId14" Target="../media/image5.svg" Type="http://schemas.openxmlformats.org/officeDocument/2006/relationships/image"/><Relationship Id="rId15" Target="../media/image19.jpeg" Type="http://schemas.openxmlformats.org/officeDocument/2006/relationships/image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1.jpe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9283" y="234929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25" t="0" r="-4925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52928" y="3396997"/>
            <a:ext cx="5612422" cy="569486"/>
            <a:chOff x="0" y="0"/>
            <a:chExt cx="1339606" cy="1359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39606" cy="135928"/>
            </a:xfrm>
            <a:custGeom>
              <a:avLst/>
              <a:gdLst/>
              <a:ahLst/>
              <a:cxnLst/>
              <a:rect r="r" b="b" t="t" l="l"/>
              <a:pathLst>
                <a:path h="135928" w="1339606">
                  <a:moveTo>
                    <a:pt x="24830" y="0"/>
                  </a:moveTo>
                  <a:lnTo>
                    <a:pt x="1314777" y="0"/>
                  </a:lnTo>
                  <a:cubicBezTo>
                    <a:pt x="1321362" y="0"/>
                    <a:pt x="1327677" y="2616"/>
                    <a:pt x="1332334" y="7272"/>
                  </a:cubicBezTo>
                  <a:cubicBezTo>
                    <a:pt x="1336990" y="11929"/>
                    <a:pt x="1339606" y="18244"/>
                    <a:pt x="1339606" y="24830"/>
                  </a:cubicBezTo>
                  <a:lnTo>
                    <a:pt x="1339606" y="111099"/>
                  </a:lnTo>
                  <a:cubicBezTo>
                    <a:pt x="1339606" y="117684"/>
                    <a:pt x="1336990" y="123999"/>
                    <a:pt x="1332334" y="128656"/>
                  </a:cubicBezTo>
                  <a:cubicBezTo>
                    <a:pt x="1327677" y="133312"/>
                    <a:pt x="1321362" y="135928"/>
                    <a:pt x="1314777" y="135928"/>
                  </a:cubicBezTo>
                  <a:lnTo>
                    <a:pt x="24830" y="135928"/>
                  </a:lnTo>
                  <a:cubicBezTo>
                    <a:pt x="18244" y="135928"/>
                    <a:pt x="11929" y="133312"/>
                    <a:pt x="7272" y="128656"/>
                  </a:cubicBezTo>
                  <a:cubicBezTo>
                    <a:pt x="2616" y="123999"/>
                    <a:pt x="0" y="117684"/>
                    <a:pt x="0" y="111099"/>
                  </a:cubicBezTo>
                  <a:lnTo>
                    <a:pt x="0" y="24830"/>
                  </a:lnTo>
                  <a:cubicBezTo>
                    <a:pt x="0" y="18244"/>
                    <a:pt x="2616" y="11929"/>
                    <a:pt x="7272" y="7272"/>
                  </a:cubicBezTo>
                  <a:cubicBezTo>
                    <a:pt x="11929" y="2616"/>
                    <a:pt x="18244" y="0"/>
                    <a:pt x="24830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IT 4004 Advance Database Systems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91985" y="1239871"/>
            <a:ext cx="1200994" cy="1400704"/>
          </a:xfrm>
          <a:custGeom>
            <a:avLst/>
            <a:gdLst/>
            <a:ahLst/>
            <a:cxnLst/>
            <a:rect r="r" b="b" t="t" l="l"/>
            <a:pathLst>
              <a:path h="1400704" w="1200994">
                <a:moveTo>
                  <a:pt x="0" y="0"/>
                </a:moveTo>
                <a:lnTo>
                  <a:pt x="1200994" y="0"/>
                </a:lnTo>
                <a:lnTo>
                  <a:pt x="1200994" y="1400704"/>
                </a:lnTo>
                <a:lnTo>
                  <a:pt x="0" y="1400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2928" y="7034551"/>
            <a:ext cx="8553855" cy="49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ATTENDANCE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2928" y="4069570"/>
            <a:ext cx="10756200" cy="32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PROJECT PROGRESS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2928" y="2703041"/>
            <a:ext cx="2279109" cy="35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 spc="105">
                <a:solidFill>
                  <a:srgbClr val="1C5739"/>
                </a:solidFill>
                <a:latin typeface="Open Sauce"/>
              </a:rPr>
              <a:t>UOC FOS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54639"/>
            <a:ext cx="9219695" cy="97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5"/>
              </a:lnSpc>
              <a:spcBef>
                <a:spcPct val="0"/>
              </a:spcBef>
            </a:pPr>
            <a:r>
              <a:rPr lang="en-US" sz="6621" spc="231">
                <a:solidFill>
                  <a:srgbClr val="040506"/>
                </a:solidFill>
                <a:latin typeface="Codec Pro ExtraBold"/>
              </a:rPr>
              <a:t>MAIN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974995"/>
            <a:ext cx="16230600" cy="738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4. Loads the background image</a:t>
            </a:r>
          </a:p>
          <a:p>
            <a:pPr>
              <a:lnSpc>
                <a:spcPts val="5914"/>
              </a:lnSpc>
            </a:pPr>
          </a:p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5. </a:t>
            </a:r>
            <a:r>
              <a:rPr lang="en-US" sz="3584" spc="351">
                <a:solidFill>
                  <a:srgbClr val="231F20"/>
                </a:solidFill>
                <a:latin typeface="Open Sauce Bold"/>
              </a:rPr>
              <a:t>Loads the list of mode images, displayed on the interface based on the program's state</a:t>
            </a:r>
          </a:p>
          <a:p>
            <a:pPr>
              <a:lnSpc>
                <a:spcPts val="5914"/>
              </a:lnSpc>
            </a:pPr>
          </a:p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6. Loading Known Face Encodings and associated student IDs from a pickle file.</a:t>
            </a:r>
          </a:p>
          <a:p>
            <a:pPr>
              <a:lnSpc>
                <a:spcPts val="5914"/>
              </a:lnSpc>
            </a:pPr>
          </a:p>
          <a:p>
            <a:pPr algn="l"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7. Main Loop - Where it continuously captures frames from the webcam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54639"/>
            <a:ext cx="9219695" cy="97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5"/>
              </a:lnSpc>
              <a:spcBef>
                <a:spcPct val="0"/>
              </a:spcBef>
            </a:pPr>
            <a:r>
              <a:rPr lang="en-US" sz="6621" spc="231">
                <a:solidFill>
                  <a:srgbClr val="040506"/>
                </a:solidFill>
                <a:latin typeface="Codec Pro ExtraBold"/>
              </a:rPr>
              <a:t>MAIN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974995"/>
            <a:ext cx="16230600" cy="738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8. Face Recognition - Processes the image to detect faces and extract their encodings using the `face_recognition` library. If a recognized face is detected, it updates the interface with relevant student information from Firebase.</a:t>
            </a:r>
          </a:p>
          <a:p>
            <a:pPr>
              <a:lnSpc>
                <a:spcPts val="5914"/>
              </a:lnSpc>
            </a:pPr>
          </a:p>
          <a:p>
            <a:pPr algn="l"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9. Attendance Tracking - by checking the time since the last attendance record. If more than a certain time has passed since the last attendance, it updates the attendance count and records the new attendance time in the Firebase database.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54639"/>
            <a:ext cx="9219695" cy="97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5"/>
              </a:lnSpc>
              <a:spcBef>
                <a:spcPct val="0"/>
              </a:spcBef>
            </a:pPr>
            <a:r>
              <a:rPr lang="en-US" sz="6621" spc="231">
                <a:solidFill>
                  <a:srgbClr val="040506"/>
                </a:solidFill>
                <a:latin typeface="Codec Pro ExtraBold"/>
              </a:rPr>
              <a:t>MAIN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855157"/>
            <a:ext cx="16230600" cy="4414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10. Interface Updates - Updates the GUI with student information and mode images based on various conditions and states.</a:t>
            </a:r>
          </a:p>
          <a:p>
            <a:pPr>
              <a:lnSpc>
                <a:spcPts val="5914"/>
              </a:lnSpc>
            </a:pPr>
          </a:p>
          <a:p>
            <a:pPr algn="l"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11. Termination - The main loop continues until the user closes the application window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2293"/>
            <a:ext cx="9219695" cy="169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6221" spc="217">
                <a:solidFill>
                  <a:srgbClr val="040506"/>
                </a:solidFill>
                <a:latin typeface="Codec Pro ExtraBold"/>
              </a:rPr>
              <a:t>ENCODE GENERATOR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413648"/>
            <a:ext cx="15398309" cy="379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291">
                <a:solidFill>
                  <a:srgbClr val="231F20"/>
                </a:solidFill>
                <a:latin typeface="Open Sauce Bold"/>
              </a:rPr>
              <a:t>01. Imports necessary libraries/modules:</a:t>
            </a:r>
          </a:p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291">
                <a:solidFill>
                  <a:srgbClr val="231F20"/>
                </a:solidFill>
                <a:latin typeface="Open Sauce Bold"/>
              </a:rPr>
              <a:t>   - `cv2`: OpenCV library for computer vision tasks.</a:t>
            </a:r>
          </a:p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291">
                <a:solidFill>
                  <a:srgbClr val="231F20"/>
                </a:solidFill>
                <a:latin typeface="Open Sauce Bold"/>
              </a:rPr>
              <a:t>   - `face_recognition`: A library for face recognition tasks.</a:t>
            </a:r>
          </a:p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291">
                <a:solidFill>
                  <a:srgbClr val="231F20"/>
                </a:solidFill>
                <a:latin typeface="Open Sauce Bold"/>
              </a:rPr>
              <a:t>   - `pickle`: Used for serializing Python objects.</a:t>
            </a:r>
          </a:p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291">
                <a:solidFill>
                  <a:srgbClr val="231F20"/>
                </a:solidFill>
                <a:latin typeface="Open Sauce Bold"/>
              </a:rPr>
              <a:t>   - `os`: Provides functions for interacting with the operating system.</a:t>
            </a:r>
          </a:p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291">
                <a:solidFill>
                  <a:srgbClr val="231F20"/>
                </a:solidFill>
                <a:latin typeface="Open Sauce Bold"/>
              </a:rPr>
              <a:t>   - `firebase_admin`: A Python library for Firebase services.</a:t>
            </a:r>
          </a:p>
          <a:p>
            <a:pPr>
              <a:lnSpc>
                <a:spcPts val="4278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912325"/>
            <a:ext cx="15398309" cy="21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4"/>
              </a:lnSpc>
              <a:spcBef>
                <a:spcPct val="0"/>
              </a:spcBef>
            </a:pPr>
            <a:r>
              <a:rPr lang="en-US" sz="3288">
                <a:solidFill>
                  <a:srgbClr val="231F20"/>
                </a:solidFill>
                <a:latin typeface="Open Sauce Bold"/>
              </a:rPr>
              <a:t>02. </a:t>
            </a:r>
            <a:r>
              <a:rPr lang="en-US" sz="3288">
                <a:solidFill>
                  <a:srgbClr val="231F20"/>
                </a:solidFill>
                <a:latin typeface="Open Sauce Bold"/>
              </a:rPr>
              <a:t>Initializes Firebase services using a service account key (`serviceAccountKey.json`) to connect to the Firebase Realtime Database and Firebase Storage. This code block sets up the connection to Firebase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86623"/>
            <a:ext cx="15994170" cy="1045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6"/>
              </a:lnSpc>
              <a:spcBef>
                <a:spcPct val="0"/>
              </a:spcBef>
            </a:pPr>
            <a:r>
              <a:rPr lang="en-US" sz="3189">
                <a:solidFill>
                  <a:srgbClr val="231F20"/>
                </a:solidFill>
                <a:latin typeface="Open Sauce Bold"/>
              </a:rPr>
              <a:t>03. </a:t>
            </a:r>
            <a:r>
              <a:rPr lang="en-US" sz="3189">
                <a:solidFill>
                  <a:srgbClr val="231F20"/>
                </a:solidFill>
                <a:latin typeface="Open Sauce Bold"/>
              </a:rPr>
              <a:t>Specifies a folder path ('Images') where student images are located. It lists the files in that folder and prepares to load and process those images.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2293"/>
            <a:ext cx="9219695" cy="169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6221" spc="217">
                <a:solidFill>
                  <a:srgbClr val="040506"/>
                </a:solidFill>
                <a:latin typeface="Codec Pro ExtraBold"/>
              </a:rPr>
              <a:t>ENCODE GENERATOR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2768516"/>
            <a:ext cx="16603572" cy="7423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5"/>
              </a:lnSpc>
              <a:spcBef>
                <a:spcPct val="0"/>
              </a:spcBef>
            </a:pPr>
            <a:r>
              <a:rPr lang="en-US" sz="3473">
                <a:solidFill>
                  <a:srgbClr val="231F20"/>
                </a:solidFill>
                <a:latin typeface="Open Sauce Bold"/>
              </a:rPr>
              <a:t>04</a:t>
            </a:r>
            <a:r>
              <a:rPr lang="en-US" sz="3473">
                <a:solidFill>
                  <a:srgbClr val="231F20"/>
                </a:solidFill>
                <a:latin typeface="Open Sauce Bold"/>
              </a:rPr>
              <a:t>. Iterates through the list of image files in the specified folder ('Images')</a:t>
            </a:r>
          </a:p>
          <a:p>
            <a:pPr>
              <a:lnSpc>
                <a:spcPts val="4515"/>
              </a:lnSpc>
              <a:spcBef>
                <a:spcPct val="0"/>
              </a:spcBef>
            </a:pPr>
          </a:p>
          <a:p>
            <a:pPr>
              <a:lnSpc>
                <a:spcPts val="4515"/>
              </a:lnSpc>
              <a:spcBef>
                <a:spcPct val="0"/>
              </a:spcBef>
            </a:pPr>
            <a:r>
              <a:rPr lang="en-US" sz="3473">
                <a:solidFill>
                  <a:srgbClr val="231F20"/>
                </a:solidFill>
                <a:latin typeface="Open Sauce Bold"/>
              </a:rPr>
              <a:t>05. Defines a function `findEncodings` that takes a list of images, converts each image to RGB format, and computes face encodings for each image using the `face_recognition` library. The computed encodings are appended to the `encodeList`.</a:t>
            </a:r>
          </a:p>
          <a:p>
            <a:pPr>
              <a:lnSpc>
                <a:spcPts val="4515"/>
              </a:lnSpc>
              <a:spcBef>
                <a:spcPct val="0"/>
              </a:spcBef>
            </a:pPr>
          </a:p>
          <a:p>
            <a:pPr>
              <a:lnSpc>
                <a:spcPts val="4515"/>
              </a:lnSpc>
              <a:spcBef>
                <a:spcPct val="0"/>
              </a:spcBef>
            </a:pPr>
            <a:r>
              <a:rPr lang="en-US" sz="3473">
                <a:solidFill>
                  <a:srgbClr val="231F20"/>
                </a:solidFill>
                <a:latin typeface="Open Sauce Bold"/>
              </a:rPr>
              <a:t>06. Prints a message indicating that encoding is starting.</a:t>
            </a:r>
          </a:p>
          <a:p>
            <a:pPr>
              <a:lnSpc>
                <a:spcPts val="4515"/>
              </a:lnSpc>
              <a:spcBef>
                <a:spcPct val="0"/>
              </a:spcBef>
            </a:pPr>
          </a:p>
          <a:p>
            <a:pPr>
              <a:lnSpc>
                <a:spcPts val="4515"/>
              </a:lnSpc>
              <a:spcBef>
                <a:spcPct val="0"/>
              </a:spcBef>
            </a:pPr>
            <a:r>
              <a:rPr lang="en-US" sz="3473">
                <a:solidFill>
                  <a:srgbClr val="231F20"/>
                </a:solidFill>
                <a:latin typeface="Open Sauce Bold"/>
              </a:rPr>
              <a:t>07. Calls the `findEncodings` function with the list of loaded student images (`imgList`) and stores the computed face encodings in the `encodeListKnown` list.</a:t>
            </a:r>
          </a:p>
          <a:p>
            <a:pPr>
              <a:lnSpc>
                <a:spcPts val="45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52293"/>
            <a:ext cx="9219695" cy="169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59"/>
              </a:lnSpc>
              <a:spcBef>
                <a:spcPct val="0"/>
              </a:spcBef>
            </a:pPr>
            <a:r>
              <a:rPr lang="en-US" sz="6221" spc="217">
                <a:solidFill>
                  <a:srgbClr val="040506"/>
                </a:solidFill>
                <a:latin typeface="Codec Pro ExtraBold"/>
              </a:rPr>
              <a:t>ENCODE GENERATOR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70522" y="2522607"/>
            <a:ext cx="15946956" cy="922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231F20"/>
                </a:solidFill>
                <a:latin typeface="Open Sauce Bold"/>
              </a:rPr>
              <a:t>08</a:t>
            </a:r>
            <a:r>
              <a:rPr lang="en-US" sz="3300">
                <a:solidFill>
                  <a:srgbClr val="231F20"/>
                </a:solidFill>
                <a:latin typeface="Open Sauce Bold"/>
              </a:rPr>
              <a:t>. Creates a list called `encodeListKnownWithIds` that contains two elements: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231F20"/>
                </a:solidFill>
                <a:latin typeface="Open Sauce Bold"/>
              </a:rPr>
              <a:t>  - The `encodeListKnown` (face encodings)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231F20"/>
                </a:solidFill>
                <a:latin typeface="Open Sauce Bold"/>
              </a:rPr>
              <a:t>  - The `studentIds` (student IDs)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231F20"/>
                </a:solidFill>
                <a:latin typeface="Open Sauce Bold"/>
              </a:rPr>
              <a:t>09. Prints a message indicating that encoding is complete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231F20"/>
                </a:solidFill>
                <a:latin typeface="Open Sauce Bold"/>
              </a:rPr>
              <a:t>10. Opens a binary file named "EncodeFile.p" in write mode ('wb') and uses the `pickle` library to serialize and save the `encodeListKnownWithIds` list to the file.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231F20"/>
                </a:solidFill>
                <a:latin typeface="Open Sauce Bold"/>
              </a:rPr>
              <a:t>11. Closes the file and prints a message indicating that the file has been saved.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50943"/>
            <a:ext cx="11128024" cy="163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1"/>
              </a:lnSpc>
              <a:spcBef>
                <a:spcPct val="0"/>
              </a:spcBef>
            </a:pPr>
            <a:r>
              <a:rPr lang="en-US" sz="6021" spc="210">
                <a:solidFill>
                  <a:srgbClr val="040506"/>
                </a:solidFill>
                <a:latin typeface="Codec Pro ExtraBold"/>
              </a:rPr>
              <a:t>REAL-TIME DATABASE UPDATER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44294" y="2505296"/>
            <a:ext cx="15166894" cy="705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0</a:t>
            </a:r>
            <a:r>
              <a:rPr lang="en-US" sz="3300">
                <a:solidFill>
                  <a:srgbClr val="040506"/>
                </a:solidFill>
                <a:latin typeface="Open Sauce Bold"/>
              </a:rPr>
              <a:t>1. Imports necessary libraries/modules: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   - `firebase_admin`: A Python library for Firebase services, including Firebase Realtime Database.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   - `credentials`: Used to provide authentication credentials to Firebase.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   - `db`: A submodule of `firebase_admin` that allows you to work with the Firebase Realtime Database.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02. Initialize Firebase using a service account key (`serviceAccountKey.json`) to authenticate and connect to the Firebase Realtime Database. It specifies the database's URL.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03. Gets a reference to the 'Students' node in the Firebase Realtime Database using `db.reference('Students')`.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50943"/>
            <a:ext cx="11128024" cy="1636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1"/>
              </a:lnSpc>
              <a:spcBef>
                <a:spcPct val="0"/>
              </a:spcBef>
            </a:pPr>
            <a:r>
              <a:rPr lang="en-US" sz="6021" spc="210">
                <a:solidFill>
                  <a:srgbClr val="040506"/>
                </a:solidFill>
                <a:latin typeface="Codec Pro ExtraBold"/>
              </a:rPr>
              <a:t>REAL-TIME DATABASE UPDATER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89110" y="2701608"/>
            <a:ext cx="16543706" cy="705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0"/>
              </a:lnSpc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04. Defines a Python dictionary named `data`. This dictionary contains information about students, where each student is represented as a nested dictionary with various attributes (e.g., name, major, total attendance, year, last attendance time). Each student's information is associated with a unique identifier (e.g., "321654", "852741", "963852").</a:t>
            </a:r>
          </a:p>
          <a:p>
            <a:pPr>
              <a:lnSpc>
                <a:spcPts val="4290"/>
              </a:lnSpc>
            </a:pPr>
          </a:p>
          <a:p>
            <a:pPr>
              <a:lnSpc>
                <a:spcPts val="4290"/>
              </a:lnSpc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05. Iterates over the `data` dictionary using a for loop. For each key-value pair in `data`, it does the following:</a:t>
            </a:r>
          </a:p>
          <a:p>
            <a:pPr>
              <a:lnSpc>
                <a:spcPts val="4290"/>
              </a:lnSpc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  - Uses the reference to the 'Students' node (`ref.child(key)`) to create a new child node with the key as the student's identifier.</a:t>
            </a:r>
          </a:p>
          <a:p>
            <a:pPr>
              <a:lnSpc>
                <a:spcPts val="4290"/>
              </a:lnSpc>
            </a:pPr>
            <a:r>
              <a:rPr lang="en-US" sz="3300">
                <a:solidFill>
                  <a:srgbClr val="040506"/>
                </a:solidFill>
                <a:latin typeface="Open Sauce Bold"/>
              </a:rPr>
              <a:t>  - Sets the value of this child node to the corresponding student's data, effectively adding the student's information to the Firebase Realtime Database.</a:t>
            </a:r>
          </a:p>
          <a:p>
            <a:pPr>
              <a:lnSpc>
                <a:spcPts val="42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47" t="0" r="-4624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8109887" cy="95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DATA SETS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828" y="2990893"/>
            <a:ext cx="8751809" cy="570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Daily listing (counts) of students registered, present, and absent by course from 2012-2019. (True)</a:t>
            </a:r>
          </a:p>
          <a:p>
            <a:pPr>
              <a:lnSpc>
                <a:spcPts val="4553"/>
              </a:lnSpc>
            </a:pPr>
          </a:p>
          <a:p>
            <a:pPr>
              <a:lnSpc>
                <a:spcPts val="4553"/>
              </a:lnSpc>
            </a:pPr>
          </a:p>
          <a:p>
            <a:pPr>
              <a:lnSpc>
                <a:spcPts val="4553"/>
              </a:lnSpc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Average marks for each lecture topic of every course and average marks for courses from 2012-2019 (Artifitialy generated)</a:t>
            </a:r>
          </a:p>
          <a:p>
            <a:pPr>
              <a:lnSpc>
                <a:spcPts val="4553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2314466"/>
            <a:chOff x="0" y="0"/>
            <a:chExt cx="4482924" cy="6095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609571"/>
            </a:xfrm>
            <a:custGeom>
              <a:avLst/>
              <a:gdLst/>
              <a:ahLst/>
              <a:cxnLst/>
              <a:rect r="r" b="b" t="t" l="l"/>
              <a:pathLst>
                <a:path h="609571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609571"/>
                  </a:lnTo>
                  <a:lnTo>
                    <a:pt x="0" y="60957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2293869"/>
          </a:xfrm>
          <a:custGeom>
            <a:avLst/>
            <a:gdLst/>
            <a:ahLst/>
            <a:cxnLst/>
            <a:rect r="r" b="b" t="t" l="l"/>
            <a:pathLst>
              <a:path h="2293869" w="16933642">
                <a:moveTo>
                  <a:pt x="0" y="0"/>
                </a:moveTo>
                <a:lnTo>
                  <a:pt x="16933643" y="0"/>
                </a:lnTo>
                <a:lnTo>
                  <a:pt x="16933643" y="2293869"/>
                </a:lnTo>
                <a:lnTo>
                  <a:pt x="0" y="2293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159980" r="0" b="-2321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6655" y="333239"/>
            <a:ext cx="11217009" cy="235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8"/>
              </a:lnSpc>
            </a:pPr>
            <a:r>
              <a:rPr lang="en-US" sz="6535" spc="640">
                <a:solidFill>
                  <a:srgbClr val="FFFFFF"/>
                </a:solidFill>
                <a:latin typeface="Codec Pro ExtraBold"/>
              </a:rPr>
              <a:t>DATA VISUALIZATION </a:t>
            </a:r>
          </a:p>
          <a:p>
            <a:pPr algn="ctr" marL="0" indent="0" lvl="0">
              <a:lnSpc>
                <a:spcPts val="9018"/>
              </a:lnSpc>
              <a:spcBef>
                <a:spcPct val="0"/>
              </a:spcBef>
            </a:pPr>
            <a:r>
              <a:rPr lang="en-US" sz="6535" spc="640">
                <a:solidFill>
                  <a:srgbClr val="FFFFFF"/>
                </a:solidFill>
                <a:latin typeface="Codec Pro ExtraBold"/>
              </a:rPr>
              <a:t>TABLEAU DASHBOARD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67037" y="0"/>
            <a:ext cx="8603573" cy="10287000"/>
            <a:chOff x="0" y="0"/>
            <a:chExt cx="8603361" cy="10286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39731" t="0" r="-3973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773821">
            <a:off x="12152873" y="2616950"/>
            <a:ext cx="313833" cy="8482349"/>
            <a:chOff x="0" y="0"/>
            <a:chExt cx="82656" cy="22340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33448" y="3114418"/>
            <a:ext cx="11311310" cy="7420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5" indent="-356233" lvl="1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Visualize trends in student attendance and registration over the years.</a:t>
            </a:r>
          </a:p>
          <a:p>
            <a:pPr marL="712465" indent="-356233" lvl="1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Provide insights into course-specific attendance patterns</a:t>
            </a:r>
          </a:p>
          <a:p>
            <a:pPr marL="712465" indent="-356233" lvl="1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Visualize the performance of students in different lecture topics and courses.</a:t>
            </a:r>
          </a:p>
          <a:p>
            <a:pPr marL="712465" indent="-356233" lvl="1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Identify trends in average marks and areas for improvement.</a:t>
            </a:r>
          </a:p>
          <a:p>
            <a:pPr marL="712465" indent="-356233" lvl="1">
              <a:lnSpc>
                <a:spcPts val="4553"/>
              </a:lnSpc>
              <a:buFont typeface="Arial"/>
              <a:buChar char="•"/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Visualize how the attendance causes the final results and performance on each lecture topic</a:t>
            </a:r>
          </a:p>
          <a:p>
            <a:pPr>
              <a:lnSpc>
                <a:spcPts val="4553"/>
              </a:lnSpc>
            </a:pPr>
          </a:p>
          <a:p>
            <a:pPr>
              <a:lnSpc>
                <a:spcPts val="455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95836" y="2086358"/>
            <a:ext cx="8296328" cy="52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</a:rPr>
              <a:t>Project Title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55337"/>
            <a:ext cx="16230600" cy="405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5727" spc="561">
                <a:solidFill>
                  <a:srgbClr val="FFFFFF"/>
                </a:solidFill>
                <a:latin typeface="Codec Pro ExtraBold"/>
              </a:rPr>
              <a:t>STUDENTS ATTENDANCE SYSTEM USING FACIAL RECOGNITION TECHNOLOGY AND STUDENT ATTENDANCE DATA VISUALIZATION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1250491"/>
            <a:chOff x="0" y="0"/>
            <a:chExt cx="4482924" cy="3293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329348"/>
            </a:xfrm>
            <a:custGeom>
              <a:avLst/>
              <a:gdLst/>
              <a:ahLst/>
              <a:cxnLst/>
              <a:rect r="r" b="b" t="t" l="l"/>
              <a:pathLst>
                <a:path h="329348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329348"/>
                  </a:lnTo>
                  <a:lnTo>
                    <a:pt x="0" y="32934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1229894"/>
          </a:xfrm>
          <a:custGeom>
            <a:avLst/>
            <a:gdLst/>
            <a:ahLst/>
            <a:cxnLst/>
            <a:rect r="r" b="b" t="t" l="l"/>
            <a:pathLst>
              <a:path h="1229894" w="16933642">
                <a:moveTo>
                  <a:pt x="0" y="0"/>
                </a:moveTo>
                <a:lnTo>
                  <a:pt x="16933643" y="0"/>
                </a:lnTo>
                <a:lnTo>
                  <a:pt x="16933643" y="1229894"/>
                </a:lnTo>
                <a:lnTo>
                  <a:pt x="0" y="122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298379" r="0" b="-51951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8542" y="175280"/>
            <a:ext cx="16230600" cy="1449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12"/>
              </a:lnSpc>
              <a:spcBef>
                <a:spcPct val="0"/>
              </a:spcBef>
            </a:pPr>
            <a:r>
              <a:rPr lang="en-US" sz="7835" spc="767">
                <a:solidFill>
                  <a:srgbClr val="FFFFFF"/>
                </a:solidFill>
                <a:latin typeface="Codec Pro ExtraBold"/>
              </a:rPr>
              <a:t>DASHBOARD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1350" y="4183386"/>
            <a:ext cx="6560701" cy="2666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54"/>
              </a:lnSpc>
            </a:pPr>
            <a:r>
              <a:rPr lang="en-US" sz="10273" spc="1109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41959" y="6036641"/>
            <a:ext cx="2801925" cy="280192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4906" t="0" r="-24906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720790" y="7195690"/>
            <a:ext cx="2921821" cy="436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Any Questions ?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445374" y="1277257"/>
            <a:ext cx="1472654" cy="1717537"/>
          </a:xfrm>
          <a:custGeom>
            <a:avLst/>
            <a:gdLst/>
            <a:ahLst/>
            <a:cxnLst/>
            <a:rect r="r" b="b" t="t" l="l"/>
            <a:pathLst>
              <a:path h="1717537" w="1472654">
                <a:moveTo>
                  <a:pt x="0" y="0"/>
                </a:moveTo>
                <a:lnTo>
                  <a:pt x="1472653" y="0"/>
                </a:lnTo>
                <a:lnTo>
                  <a:pt x="1472653" y="1717537"/>
                </a:lnTo>
                <a:lnTo>
                  <a:pt x="0" y="1717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84384" y="3070481"/>
            <a:ext cx="2794632" cy="43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spc="129">
                <a:solidFill>
                  <a:srgbClr val="1C5739"/>
                </a:solidFill>
                <a:latin typeface="Open Sauce"/>
              </a:rPr>
              <a:t>UOC FOS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509866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7381" y="3918520"/>
            <a:ext cx="2706695" cy="2696122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6555" r="223" b="-1655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5400000">
            <a:off x="3090062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2" y="0"/>
                </a:lnTo>
                <a:lnTo>
                  <a:pt x="4856702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6737616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2" y="0"/>
                </a:lnTo>
                <a:lnTo>
                  <a:pt x="4856702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800375" y="3918520"/>
            <a:ext cx="2706695" cy="2696122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152821" y="3918520"/>
            <a:ext cx="2706695" cy="2696122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12000">
              <a:off x="-25103" y="115306"/>
              <a:ext cx="6546281" cy="6252002"/>
            </a:xfrm>
            <a:custGeom>
              <a:avLst/>
              <a:gdLst/>
              <a:ahLst/>
              <a:cxnLst/>
              <a:rect r="r" b="b" t="t" l="l"/>
              <a:pathLst>
                <a:path h="6252002" w="6546281">
                  <a:moveTo>
                    <a:pt x="3262260" y="8894"/>
                  </a:moveTo>
                  <a:cubicBezTo>
                    <a:pt x="2145287" y="7797"/>
                    <a:pt x="1113103" y="604430"/>
                    <a:pt x="556552" y="1572873"/>
                  </a:cubicBezTo>
                  <a:cubicBezTo>
                    <a:pt x="0" y="2541316"/>
                    <a:pt x="4162" y="3733522"/>
                    <a:pt x="567461" y="4698056"/>
                  </a:cubicBezTo>
                  <a:cubicBezTo>
                    <a:pt x="1130759" y="5662590"/>
                    <a:pt x="2167083" y="6252002"/>
                    <a:pt x="3284022" y="6243108"/>
                  </a:cubicBezTo>
                  <a:cubicBezTo>
                    <a:pt x="4400995" y="6244204"/>
                    <a:pt x="5433179" y="5647571"/>
                    <a:pt x="5989730" y="4679129"/>
                  </a:cubicBezTo>
                  <a:cubicBezTo>
                    <a:pt x="6546281" y="3710686"/>
                    <a:pt x="6542120" y="2518479"/>
                    <a:pt x="5978821" y="1553946"/>
                  </a:cubicBezTo>
                  <a:cubicBezTo>
                    <a:pt x="5415522" y="589412"/>
                    <a:pt x="4379199" y="0"/>
                    <a:pt x="3262260" y="8894"/>
                  </a:cubicBezTo>
                  <a:close/>
                </a:path>
              </a:pathLst>
            </a:custGeom>
            <a:blipFill>
              <a:blip r:embed="rId7"/>
              <a:stretch>
                <a:fillRect l="-16898" t="-23705" r="-19798" b="-3312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-5400000">
            <a:off x="10337545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424793" y="3918520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613" r="223" b="-61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52892" y="6795616"/>
            <a:ext cx="2731184" cy="40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Rukshan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7436" y="779367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14635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60093" y="6795616"/>
            <a:ext cx="2516641" cy="40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Nethmi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67365" y="779367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14871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00375" y="6795616"/>
            <a:ext cx="2731184" cy="40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Kalana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14918" y="7793671"/>
            <a:ext cx="2302097" cy="304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14622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400304" y="6795616"/>
            <a:ext cx="2731184" cy="40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Eranga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14847" y="779367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14800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080502" y="1698223"/>
            <a:ext cx="7845600" cy="87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OUR TEAM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5400000">
            <a:off x="13941165" y="4629411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8"/>
                </a:lnTo>
                <a:lnTo>
                  <a:pt x="0" y="30855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5028413" y="3918520"/>
            <a:ext cx="2706695" cy="2696122"/>
            <a:chOff x="0" y="0"/>
            <a:chExt cx="6502400" cy="64770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223" t="-16665" r="223" b="-16665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5003924" y="6795616"/>
            <a:ext cx="2731184" cy="40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Sandali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218467" y="7793671"/>
            <a:ext cx="2302097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14846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784" y="400976"/>
            <a:ext cx="7376308" cy="9460058"/>
          </a:xfrm>
          <a:custGeom>
            <a:avLst/>
            <a:gdLst/>
            <a:ahLst/>
            <a:cxnLst/>
            <a:rect r="r" b="b" t="t" l="l"/>
            <a:pathLst>
              <a:path h="9460058" w="7376308">
                <a:moveTo>
                  <a:pt x="0" y="0"/>
                </a:moveTo>
                <a:lnTo>
                  <a:pt x="7376308" y="0"/>
                </a:lnTo>
                <a:lnTo>
                  <a:pt x="7376308" y="9460058"/>
                </a:lnTo>
                <a:lnTo>
                  <a:pt x="0" y="94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247" t="0" r="-4624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74828" y="1219982"/>
            <a:ext cx="8109887" cy="9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>
                <a:solidFill>
                  <a:srgbClr val="040506"/>
                </a:solidFill>
                <a:latin typeface="Codec Pro ExtraBold"/>
              </a:rPr>
              <a:t>INNOVATIVE IDEA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4828" y="2707957"/>
            <a:ext cx="8751809" cy="513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3"/>
              </a:lnSpc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Problem:</a:t>
            </a:r>
            <a:r>
              <a:rPr lang="en-US" sz="3299" spc="323">
                <a:solidFill>
                  <a:srgbClr val="231F20"/>
                </a:solidFill>
                <a:latin typeface="Open Sauce"/>
              </a:rPr>
              <a:t> The traditional method of attendance is time-consuming and error-prone.</a:t>
            </a:r>
          </a:p>
          <a:p>
            <a:pPr>
              <a:lnSpc>
                <a:spcPts val="4553"/>
              </a:lnSpc>
            </a:pPr>
          </a:p>
          <a:p>
            <a:pPr>
              <a:lnSpc>
                <a:spcPts val="4553"/>
              </a:lnSpc>
            </a:pPr>
            <a:r>
              <a:rPr lang="en-US" sz="3299" spc="323">
                <a:solidFill>
                  <a:srgbClr val="231F20"/>
                </a:solidFill>
                <a:latin typeface="Open Sauce Bold"/>
              </a:rPr>
              <a:t>Solution:</a:t>
            </a:r>
            <a:r>
              <a:rPr lang="en-US" sz="3299" spc="323">
                <a:solidFill>
                  <a:srgbClr val="231F20"/>
                </a:solidFill>
                <a:latin typeface="Open Sauce"/>
              </a:rPr>
              <a:t> Facial recognition technology can be used to automate the attendance taking process.</a:t>
            </a:r>
          </a:p>
          <a:p>
            <a:pPr>
              <a:lnSpc>
                <a:spcPts val="4553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2495" y="5985119"/>
            <a:ext cx="4687320" cy="6276122"/>
            <a:chOff x="0" y="0"/>
            <a:chExt cx="6249760" cy="8368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18403"/>
              <a:ext cx="6249760" cy="6249760"/>
            </a:xfrm>
            <a:custGeom>
              <a:avLst/>
              <a:gdLst/>
              <a:ahLst/>
              <a:cxnLst/>
              <a:rect r="r" b="b" t="t" l="l"/>
              <a:pathLst>
                <a:path h="6249760" w="6249760">
                  <a:moveTo>
                    <a:pt x="0" y="0"/>
                  </a:moveTo>
                  <a:lnTo>
                    <a:pt x="6249760" y="0"/>
                  </a:lnTo>
                  <a:lnTo>
                    <a:pt x="6249760" y="6249760"/>
                  </a:lnTo>
                  <a:lnTo>
                    <a:pt x="0" y="6249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3060624" y="0"/>
              <a:ext cx="2780146" cy="278014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7047371" y="828558"/>
            <a:ext cx="1099154" cy="1803026"/>
            <a:chOff x="0" y="0"/>
            <a:chExt cx="1451520" cy="2381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79858" y="1444651"/>
            <a:ext cx="307501" cy="571385"/>
            <a:chOff x="0" y="0"/>
            <a:chExt cx="406080" cy="7545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468822" y="995939"/>
            <a:ext cx="8563759" cy="1451363"/>
            <a:chOff x="0" y="0"/>
            <a:chExt cx="11309126" cy="19166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66037" cy="1963166"/>
            </a:xfrm>
            <a:custGeom>
              <a:avLst/>
              <a:gdLst/>
              <a:ahLst/>
              <a:cxnLst/>
              <a:rect r="r" b="b" t="t" l="l"/>
              <a:pathLst>
                <a:path h="1963166" w="11366037">
                  <a:moveTo>
                    <a:pt x="9914617" y="0"/>
                  </a:moveTo>
                  <a:lnTo>
                    <a:pt x="0" y="0"/>
                  </a:lnTo>
                  <a:lnTo>
                    <a:pt x="1284878" y="837565"/>
                  </a:lnTo>
                  <a:cubicBezTo>
                    <a:pt x="1345451" y="877062"/>
                    <a:pt x="1376614" y="929386"/>
                    <a:pt x="1376614" y="981583"/>
                  </a:cubicBezTo>
                  <a:cubicBezTo>
                    <a:pt x="1376614" y="1033780"/>
                    <a:pt x="1346425" y="1085596"/>
                    <a:pt x="1284878" y="1125601"/>
                  </a:cubicBezTo>
                  <a:lnTo>
                    <a:pt x="974" y="1963166"/>
                  </a:lnTo>
                  <a:lnTo>
                    <a:pt x="9913838" y="1963166"/>
                  </a:lnTo>
                  <a:lnTo>
                    <a:pt x="11366037" y="981583"/>
                  </a:lnTo>
                  <a:lnTo>
                    <a:pt x="9914617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06667" y="2610321"/>
            <a:ext cx="1099699" cy="1803026"/>
            <a:chOff x="0" y="0"/>
            <a:chExt cx="1452240" cy="23810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55473" y="3226414"/>
            <a:ext cx="307501" cy="571385"/>
            <a:chOff x="0" y="0"/>
            <a:chExt cx="406080" cy="7545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2262642" y="-3904566"/>
            <a:ext cx="8637895" cy="10320072"/>
            <a:chOff x="0" y="0"/>
            <a:chExt cx="11517193" cy="137600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936563" y="7510336"/>
              <a:ext cx="6249760" cy="6249760"/>
            </a:xfrm>
            <a:custGeom>
              <a:avLst/>
              <a:gdLst/>
              <a:ahLst/>
              <a:cxnLst/>
              <a:rect r="r" b="b" t="t" l="l"/>
              <a:pathLst>
                <a:path h="6249760" w="6249760">
                  <a:moveTo>
                    <a:pt x="0" y="0"/>
                  </a:moveTo>
                  <a:lnTo>
                    <a:pt x="6249760" y="0"/>
                  </a:lnTo>
                  <a:lnTo>
                    <a:pt x="6249760" y="6249760"/>
                  </a:lnTo>
                  <a:lnTo>
                    <a:pt x="0" y="62497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11517193" cy="1151719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573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619093" y="6226356"/>
              <a:ext cx="7473919" cy="1901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104"/>
                </a:lnSpc>
                <a:spcBef>
                  <a:spcPct val="0"/>
                </a:spcBef>
              </a:pPr>
              <a:r>
                <a:rPr lang="en-US" sz="8046" spc="788">
                  <a:solidFill>
                    <a:srgbClr val="FFFFFF"/>
                  </a:solidFill>
                  <a:latin typeface="Codec Pro ExtraBold"/>
                </a:rPr>
                <a:t>OUTLINE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502152" y="7833503"/>
              <a:ext cx="5246589" cy="674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  <a:r>
                <a:rPr lang="en-US" sz="3079" spc="301">
                  <a:solidFill>
                    <a:srgbClr val="FFFFFF"/>
                  </a:solidFill>
                  <a:latin typeface="Open Sauce"/>
                </a:rPr>
                <a:t>OF THE PROJECT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106787" y="2777702"/>
            <a:ext cx="7836691" cy="1451363"/>
            <a:chOff x="0" y="0"/>
            <a:chExt cx="10348975" cy="19166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6435" cy="1963166"/>
            </a:xfrm>
            <a:custGeom>
              <a:avLst/>
              <a:gdLst/>
              <a:ahLst/>
              <a:cxnLst/>
              <a:rect r="r" b="b" t="t" l="l"/>
              <a:pathLst>
                <a:path h="1963166" w="10406435">
                  <a:moveTo>
                    <a:pt x="1356701" y="1963166"/>
                  </a:moveTo>
                  <a:lnTo>
                    <a:pt x="10406435" y="1963166"/>
                  </a:lnTo>
                  <a:lnTo>
                    <a:pt x="9253716" y="1125601"/>
                  </a:lnTo>
                  <a:cubicBezTo>
                    <a:pt x="9198308" y="1086104"/>
                    <a:pt x="9169802" y="1033780"/>
                    <a:pt x="9169802" y="981583"/>
                  </a:cubicBezTo>
                  <a:cubicBezTo>
                    <a:pt x="9169802" y="929386"/>
                    <a:pt x="9197595" y="877570"/>
                    <a:pt x="9253716" y="837565"/>
                  </a:cubicBezTo>
                  <a:lnTo>
                    <a:pt x="10405927" y="0"/>
                  </a:lnTo>
                  <a:lnTo>
                    <a:pt x="1356701" y="0"/>
                  </a:lnTo>
                  <a:lnTo>
                    <a:pt x="0" y="980948"/>
                  </a:lnTo>
                  <a:lnTo>
                    <a:pt x="1356701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6903990" y="4714571"/>
            <a:ext cx="1099154" cy="1803026"/>
            <a:chOff x="0" y="0"/>
            <a:chExt cx="1451520" cy="2381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036477" y="5330664"/>
            <a:ext cx="307501" cy="571385"/>
            <a:chOff x="0" y="0"/>
            <a:chExt cx="406080" cy="7545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325441" y="4881952"/>
            <a:ext cx="8707140" cy="1451363"/>
            <a:chOff x="0" y="0"/>
            <a:chExt cx="11498473" cy="19166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555384" cy="1963166"/>
            </a:xfrm>
            <a:custGeom>
              <a:avLst/>
              <a:gdLst/>
              <a:ahLst/>
              <a:cxnLst/>
              <a:rect r="r" b="b" t="t" l="l"/>
              <a:pathLst>
                <a:path h="1963166" w="11555384">
                  <a:moveTo>
                    <a:pt x="10080615" y="0"/>
                  </a:moveTo>
                  <a:lnTo>
                    <a:pt x="0" y="0"/>
                  </a:lnTo>
                  <a:lnTo>
                    <a:pt x="1306391" y="837565"/>
                  </a:lnTo>
                  <a:cubicBezTo>
                    <a:pt x="1367977" y="877062"/>
                    <a:pt x="1399662" y="929386"/>
                    <a:pt x="1399662" y="981583"/>
                  </a:cubicBezTo>
                  <a:cubicBezTo>
                    <a:pt x="1399662" y="1033780"/>
                    <a:pt x="1368968" y="1085596"/>
                    <a:pt x="1306391" y="1125601"/>
                  </a:cubicBezTo>
                  <a:lnTo>
                    <a:pt x="990" y="1963166"/>
                  </a:lnTo>
                  <a:lnTo>
                    <a:pt x="10079823" y="1963166"/>
                  </a:lnTo>
                  <a:lnTo>
                    <a:pt x="11555384" y="981583"/>
                  </a:lnTo>
                  <a:lnTo>
                    <a:pt x="1008061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0163285" y="6496334"/>
            <a:ext cx="1099699" cy="1803026"/>
            <a:chOff x="0" y="0"/>
            <a:chExt cx="1452240" cy="23810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812091" y="7112427"/>
            <a:ext cx="307501" cy="571385"/>
            <a:chOff x="0" y="0"/>
            <a:chExt cx="406080" cy="75456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2554452" y="6663715"/>
            <a:ext cx="8245645" cy="1451363"/>
            <a:chOff x="0" y="0"/>
            <a:chExt cx="10889032" cy="19166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946492" cy="1963166"/>
            </a:xfrm>
            <a:custGeom>
              <a:avLst/>
              <a:gdLst/>
              <a:ahLst/>
              <a:cxnLst/>
              <a:rect r="r" b="b" t="t" l="l"/>
              <a:pathLst>
                <a:path h="1963166" w="10946492">
                  <a:moveTo>
                    <a:pt x="1427500" y="1963166"/>
                  </a:moveTo>
                  <a:lnTo>
                    <a:pt x="10946492" y="1963166"/>
                  </a:lnTo>
                  <a:lnTo>
                    <a:pt x="9736617" y="1125601"/>
                  </a:lnTo>
                  <a:cubicBezTo>
                    <a:pt x="9678318" y="1086104"/>
                    <a:pt x="9648323" y="1033780"/>
                    <a:pt x="9648323" y="981583"/>
                  </a:cubicBezTo>
                  <a:cubicBezTo>
                    <a:pt x="9648323" y="929386"/>
                    <a:pt x="9677567" y="877570"/>
                    <a:pt x="9736617" y="837565"/>
                  </a:cubicBezTo>
                  <a:lnTo>
                    <a:pt x="10945984" y="0"/>
                  </a:lnTo>
                  <a:lnTo>
                    <a:pt x="1427500" y="0"/>
                  </a:lnTo>
                  <a:lnTo>
                    <a:pt x="0" y="980948"/>
                  </a:lnTo>
                  <a:lnTo>
                    <a:pt x="1427500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8" id="38"/>
          <p:cNvSpPr/>
          <p:nvPr/>
        </p:nvSpPr>
        <p:spPr>
          <a:xfrm flipH="false" flipV="false" rot="0">
            <a:off x="8261737" y="6889488"/>
            <a:ext cx="1616545" cy="1055163"/>
          </a:xfrm>
          <a:custGeom>
            <a:avLst/>
            <a:gdLst/>
            <a:ahLst/>
            <a:cxnLst/>
            <a:rect r="r" b="b" t="t" l="l"/>
            <a:pathLst>
              <a:path h="1055163" w="1616545">
                <a:moveTo>
                  <a:pt x="0" y="0"/>
                </a:moveTo>
                <a:lnTo>
                  <a:pt x="1616545" y="0"/>
                </a:lnTo>
                <a:lnTo>
                  <a:pt x="1616545" y="1055163"/>
                </a:lnTo>
                <a:lnTo>
                  <a:pt x="0" y="1055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228755" y="5116761"/>
            <a:ext cx="1589100" cy="1055827"/>
          </a:xfrm>
          <a:custGeom>
            <a:avLst/>
            <a:gdLst/>
            <a:ahLst/>
            <a:cxnLst/>
            <a:rect r="r" b="b" t="t" l="l"/>
            <a:pathLst>
              <a:path h="1055827" w="1589100">
                <a:moveTo>
                  <a:pt x="0" y="0"/>
                </a:moveTo>
                <a:lnTo>
                  <a:pt x="1589101" y="0"/>
                </a:lnTo>
                <a:lnTo>
                  <a:pt x="1589101" y="1055827"/>
                </a:lnTo>
                <a:lnTo>
                  <a:pt x="0" y="105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527003" y="1212534"/>
            <a:ext cx="943356" cy="1035621"/>
          </a:xfrm>
          <a:custGeom>
            <a:avLst/>
            <a:gdLst/>
            <a:ahLst/>
            <a:cxnLst/>
            <a:rect r="r" b="b" t="t" l="l"/>
            <a:pathLst>
              <a:path h="1035621" w="943356">
                <a:moveTo>
                  <a:pt x="0" y="0"/>
                </a:moveTo>
                <a:lnTo>
                  <a:pt x="943356" y="0"/>
                </a:lnTo>
                <a:lnTo>
                  <a:pt x="943356" y="1035621"/>
                </a:lnTo>
                <a:lnTo>
                  <a:pt x="0" y="1035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834532" y="2967158"/>
            <a:ext cx="1164605" cy="1054497"/>
          </a:xfrm>
          <a:custGeom>
            <a:avLst/>
            <a:gdLst/>
            <a:ahLst/>
            <a:cxnLst/>
            <a:rect r="r" b="b" t="t" l="l"/>
            <a:pathLst>
              <a:path h="1054497" w="1164605">
                <a:moveTo>
                  <a:pt x="0" y="0"/>
                </a:moveTo>
                <a:lnTo>
                  <a:pt x="1164605" y="0"/>
                </a:lnTo>
                <a:lnTo>
                  <a:pt x="1164605" y="1054497"/>
                </a:lnTo>
                <a:lnTo>
                  <a:pt x="0" y="1054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6011335" y="1311301"/>
            <a:ext cx="924472" cy="7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135" spc="405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867953" y="5197314"/>
            <a:ext cx="924472" cy="7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135" spc="405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165362" y="3020152"/>
            <a:ext cx="4329654" cy="91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90"/>
              </a:lnSpc>
              <a:spcBef>
                <a:spcPct val="0"/>
              </a:spcBef>
            </a:pPr>
            <a:r>
              <a:rPr lang="en-US" sz="2674" spc="262">
                <a:solidFill>
                  <a:srgbClr val="FFFFFF"/>
                </a:solidFill>
                <a:latin typeface="Open Sauce"/>
              </a:rPr>
              <a:t>Encoding generator &amp; face recognition</a:t>
            </a:r>
            <a:r>
              <a:rPr lang="en-US" sz="2674" spc="262">
                <a:solidFill>
                  <a:srgbClr val="FFFFFF"/>
                </a:solidFill>
                <a:latin typeface="Open Sauce"/>
              </a:rPr>
              <a:t> 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903990" y="8375560"/>
            <a:ext cx="1099154" cy="1803026"/>
            <a:chOff x="0" y="0"/>
            <a:chExt cx="1451520" cy="23810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7036477" y="8991653"/>
            <a:ext cx="307501" cy="571385"/>
            <a:chOff x="0" y="0"/>
            <a:chExt cx="406080" cy="75456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325441" y="8542941"/>
            <a:ext cx="7459098" cy="1451363"/>
            <a:chOff x="0" y="0"/>
            <a:chExt cx="9850334" cy="191664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9907245" cy="1963166"/>
            </a:xfrm>
            <a:custGeom>
              <a:avLst/>
              <a:gdLst/>
              <a:ahLst/>
              <a:cxnLst/>
              <a:rect r="r" b="b" t="t" l="l"/>
              <a:pathLst>
                <a:path h="1963166" w="9907245">
                  <a:moveTo>
                    <a:pt x="8635705" y="0"/>
                  </a:moveTo>
                  <a:lnTo>
                    <a:pt x="0" y="0"/>
                  </a:lnTo>
                  <a:lnTo>
                    <a:pt x="1119139" y="837565"/>
                  </a:lnTo>
                  <a:cubicBezTo>
                    <a:pt x="1171898" y="877062"/>
                    <a:pt x="1199041" y="929386"/>
                    <a:pt x="1199041" y="981583"/>
                  </a:cubicBezTo>
                  <a:cubicBezTo>
                    <a:pt x="1199041" y="1033780"/>
                    <a:pt x="1172746" y="1085596"/>
                    <a:pt x="1119139" y="1125601"/>
                  </a:cubicBezTo>
                  <a:lnTo>
                    <a:pt x="848" y="1963166"/>
                  </a:lnTo>
                  <a:lnTo>
                    <a:pt x="8635027" y="1963166"/>
                  </a:lnTo>
                  <a:lnTo>
                    <a:pt x="9907245" y="981583"/>
                  </a:lnTo>
                  <a:lnTo>
                    <a:pt x="863570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51" id="51"/>
          <p:cNvSpPr/>
          <p:nvPr/>
        </p:nvSpPr>
        <p:spPr>
          <a:xfrm flipH="false" flipV="false" rot="0">
            <a:off x="8264669" y="8716228"/>
            <a:ext cx="1472942" cy="1170320"/>
          </a:xfrm>
          <a:custGeom>
            <a:avLst/>
            <a:gdLst/>
            <a:ahLst/>
            <a:cxnLst/>
            <a:rect r="r" b="b" t="t" l="l"/>
            <a:pathLst>
              <a:path h="1170320" w="1472942">
                <a:moveTo>
                  <a:pt x="0" y="0"/>
                </a:moveTo>
                <a:lnTo>
                  <a:pt x="1472942" y="0"/>
                </a:lnTo>
                <a:lnTo>
                  <a:pt x="1472942" y="1170320"/>
                </a:lnTo>
                <a:lnTo>
                  <a:pt x="0" y="11703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9850837" y="1105496"/>
            <a:ext cx="5325111" cy="132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60"/>
              </a:lnSpc>
              <a:spcBef>
                <a:spcPct val="0"/>
              </a:spcBef>
            </a:pPr>
            <a:r>
              <a:rPr lang="en-US" sz="2580" spc="252">
                <a:solidFill>
                  <a:srgbClr val="FFFFFF"/>
                </a:solidFill>
                <a:latin typeface="Open Sauce"/>
              </a:rPr>
              <a:t>Ready the setup and webcam along with graphics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406366" y="3068750"/>
            <a:ext cx="924472" cy="7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135" spc="405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043468" y="5070109"/>
            <a:ext cx="4741071" cy="126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9"/>
              </a:lnSpc>
              <a:spcBef>
                <a:spcPct val="0"/>
              </a:spcBef>
            </a:pPr>
            <a:r>
              <a:rPr lang="en-US" sz="2455" spc="240">
                <a:solidFill>
                  <a:srgbClr val="FFFFFF"/>
                </a:solidFill>
                <a:latin typeface="Open Sauce"/>
              </a:rPr>
              <a:t>Setup the database &amp; add data and images to the database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262984" y="6954762"/>
            <a:ext cx="924472" cy="7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135" spc="405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639505" y="6819543"/>
            <a:ext cx="4340382" cy="121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6"/>
              </a:lnSpc>
              <a:spcBef>
                <a:spcPct val="0"/>
              </a:spcBef>
            </a:pPr>
            <a:r>
              <a:rPr lang="en-US" sz="2504">
                <a:solidFill>
                  <a:srgbClr val="000000"/>
                </a:solidFill>
                <a:latin typeface="Open Sauce"/>
              </a:rPr>
              <a:t> </a:t>
            </a:r>
            <a:r>
              <a:rPr lang="en-US" sz="2504">
                <a:solidFill>
                  <a:srgbClr val="F2F2F2"/>
                </a:solidFill>
                <a:latin typeface="Open Sauce"/>
              </a:rPr>
              <a:t>Update attendance and limit the number of attendance per day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999137" y="8883944"/>
            <a:ext cx="3827841" cy="875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7"/>
              </a:lnSpc>
              <a:spcBef>
                <a:spcPct val="0"/>
              </a:spcBef>
            </a:pPr>
            <a:r>
              <a:rPr lang="en-US" sz="2555" spc="250">
                <a:solidFill>
                  <a:srgbClr val="FFFFFF"/>
                </a:solidFill>
                <a:latin typeface="Open Sauce"/>
              </a:rPr>
              <a:t>Attendance data visualization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867953" y="8858303"/>
            <a:ext cx="924472" cy="752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135" spc="405">
                <a:solidFill>
                  <a:srgbClr val="231F20"/>
                </a:solidFill>
                <a:latin typeface="Codec Pro Extra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9222" r="0" b="-922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333657" y="2079535"/>
            <a:ext cx="13620686" cy="7661636"/>
          </a:xfrm>
          <a:custGeom>
            <a:avLst/>
            <a:gdLst/>
            <a:ahLst/>
            <a:cxnLst/>
            <a:rect r="r" b="b" t="t" l="l"/>
            <a:pathLst>
              <a:path h="7661636" w="13620686">
                <a:moveTo>
                  <a:pt x="0" y="0"/>
                </a:moveTo>
                <a:lnTo>
                  <a:pt x="13620686" y="0"/>
                </a:lnTo>
                <a:lnTo>
                  <a:pt x="13620686" y="7661636"/>
                </a:lnTo>
                <a:lnTo>
                  <a:pt x="0" y="7661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51719" y="642538"/>
            <a:ext cx="7878654" cy="86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6"/>
              </a:lnSpc>
            </a:pPr>
            <a:r>
              <a:rPr lang="en-US" sz="5884" spc="205">
                <a:solidFill>
                  <a:srgbClr val="040506"/>
                </a:solidFill>
                <a:latin typeface="Codec Pro ExtraBold"/>
              </a:rPr>
              <a:t>MAIN INTERFACE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7154982" cy="4024678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9222" r="0" b="-922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740106" y="4145558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2666051" y="407209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2012339"/>
            <a:ext cx="4045168" cy="6039130"/>
          </a:xfrm>
          <a:custGeom>
            <a:avLst/>
            <a:gdLst/>
            <a:ahLst/>
            <a:cxnLst/>
            <a:rect r="r" b="b" t="t" l="l"/>
            <a:pathLst>
              <a:path h="6039130" w="4045168">
                <a:moveTo>
                  <a:pt x="0" y="0"/>
                </a:moveTo>
                <a:lnTo>
                  <a:pt x="4045168" y="0"/>
                </a:lnTo>
                <a:lnTo>
                  <a:pt x="4045168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0" cap="sq">
            <a:solidFill>
              <a:srgbClr val="231F2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3635291" y="3644635"/>
            <a:ext cx="4045168" cy="6039130"/>
          </a:xfrm>
          <a:custGeom>
            <a:avLst/>
            <a:gdLst/>
            <a:ahLst/>
            <a:cxnLst/>
            <a:rect r="r" b="b" t="t" l="l"/>
            <a:pathLst>
              <a:path h="6039130" w="4045168">
                <a:moveTo>
                  <a:pt x="0" y="0"/>
                </a:moveTo>
                <a:lnTo>
                  <a:pt x="4045168" y="0"/>
                </a:lnTo>
                <a:lnTo>
                  <a:pt x="4045168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0" cap="sq">
            <a:solidFill>
              <a:srgbClr val="231F2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25240" y="2012339"/>
            <a:ext cx="4045168" cy="6039130"/>
          </a:xfrm>
          <a:custGeom>
            <a:avLst/>
            <a:gdLst/>
            <a:ahLst/>
            <a:cxnLst/>
            <a:rect r="r" b="b" t="t" l="l"/>
            <a:pathLst>
              <a:path h="6039130" w="4045168">
                <a:moveTo>
                  <a:pt x="0" y="0"/>
                </a:moveTo>
                <a:lnTo>
                  <a:pt x="4045167" y="0"/>
                </a:lnTo>
                <a:lnTo>
                  <a:pt x="4045167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sq">
            <a:solidFill>
              <a:srgbClr val="231F2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4832357" y="3644635"/>
            <a:ext cx="3949763" cy="6039130"/>
          </a:xfrm>
          <a:custGeom>
            <a:avLst/>
            <a:gdLst/>
            <a:ahLst/>
            <a:cxnLst/>
            <a:rect r="r" b="b" t="t" l="l"/>
            <a:pathLst>
              <a:path h="6039130" w="3949763">
                <a:moveTo>
                  <a:pt x="0" y="0"/>
                </a:moveTo>
                <a:lnTo>
                  <a:pt x="3949763" y="0"/>
                </a:lnTo>
                <a:lnTo>
                  <a:pt x="3949763" y="6039130"/>
                </a:lnTo>
                <a:lnTo>
                  <a:pt x="0" y="6039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sq">
            <a:solidFill>
              <a:srgbClr val="231F2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7154982" y="717814"/>
            <a:ext cx="10525477" cy="81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0"/>
              </a:lnSpc>
            </a:pPr>
            <a:r>
              <a:rPr lang="en-US" sz="5484" spc="191">
                <a:solidFill>
                  <a:srgbClr val="040506"/>
                </a:solidFill>
                <a:latin typeface="Codec Pro ExtraBold"/>
              </a:rPr>
              <a:t>SUB INTERFACES - MODES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53501" y="4621028"/>
            <a:ext cx="1241844" cy="1235070"/>
          </a:xfrm>
          <a:custGeom>
            <a:avLst/>
            <a:gdLst/>
            <a:ahLst/>
            <a:cxnLst/>
            <a:rect r="r" b="b" t="t" l="l"/>
            <a:pathLst>
              <a:path h="1235070" w="1241844">
                <a:moveTo>
                  <a:pt x="0" y="0"/>
                </a:moveTo>
                <a:lnTo>
                  <a:pt x="1241843" y="0"/>
                </a:lnTo>
                <a:lnTo>
                  <a:pt x="1241843" y="1235070"/>
                </a:lnTo>
                <a:lnTo>
                  <a:pt x="0" y="1235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834269" y="4484742"/>
            <a:ext cx="984883" cy="1371356"/>
          </a:xfrm>
          <a:custGeom>
            <a:avLst/>
            <a:gdLst/>
            <a:ahLst/>
            <a:cxnLst/>
            <a:rect r="r" b="b" t="t" l="l"/>
            <a:pathLst>
              <a:path h="1371356" w="984883">
                <a:moveTo>
                  <a:pt x="0" y="0"/>
                </a:moveTo>
                <a:lnTo>
                  <a:pt x="984883" y="0"/>
                </a:lnTo>
                <a:lnTo>
                  <a:pt x="984883" y="1371356"/>
                </a:lnTo>
                <a:lnTo>
                  <a:pt x="0" y="13713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97031" y="4448497"/>
            <a:ext cx="1407601" cy="1407601"/>
          </a:xfrm>
          <a:custGeom>
            <a:avLst/>
            <a:gdLst/>
            <a:ahLst/>
            <a:cxnLst/>
            <a:rect r="r" b="b" t="t" l="l"/>
            <a:pathLst>
              <a:path h="1407601" w="1407601">
                <a:moveTo>
                  <a:pt x="0" y="0"/>
                </a:moveTo>
                <a:lnTo>
                  <a:pt x="1407601" y="0"/>
                </a:lnTo>
                <a:lnTo>
                  <a:pt x="1407601" y="1407601"/>
                </a:lnTo>
                <a:lnTo>
                  <a:pt x="0" y="14076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7362" r="0" b="-1273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336803"/>
            <a:ext cx="16230600" cy="144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12"/>
              </a:lnSpc>
              <a:spcBef>
                <a:spcPct val="0"/>
              </a:spcBef>
            </a:pPr>
            <a:r>
              <a:rPr lang="en-US" sz="7835" spc="767">
                <a:solidFill>
                  <a:srgbClr val="FFFFFF"/>
                </a:solidFill>
                <a:latin typeface="Codec Pro ExtraBold"/>
              </a:rPr>
              <a:t>TOOLS AND TECHNOLOGIES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60394" y="6044005"/>
            <a:ext cx="2732632" cy="43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>
                <a:solidFill>
                  <a:srgbClr val="231F20"/>
                </a:solidFill>
                <a:latin typeface="Open Sauce Bold"/>
              </a:rPr>
              <a:t>Firebase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08106" y="5892817"/>
            <a:ext cx="2732632" cy="89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>
                <a:solidFill>
                  <a:srgbClr val="231F20"/>
                </a:solidFill>
                <a:latin typeface="Open Sauce Bold"/>
              </a:rPr>
              <a:t>Python</a:t>
            </a:r>
          </a:p>
          <a:p>
            <a:pPr algn="ctr">
              <a:lnSpc>
                <a:spcPts val="364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444556" y="6121417"/>
            <a:ext cx="2732632" cy="43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</a:pPr>
            <a:r>
              <a:rPr lang="en-US" sz="2641" spc="258">
                <a:solidFill>
                  <a:srgbClr val="231F20"/>
                </a:solidFill>
                <a:latin typeface="Open Sauce Bold"/>
              </a:rPr>
              <a:t>WebCam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6450380"/>
            <a:ext cx="4986319" cy="332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Pycharm IDE for python</a:t>
            </a:r>
          </a:p>
          <a:p>
            <a:pPr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Python libraries: </a:t>
            </a:r>
          </a:p>
          <a:p>
            <a:pPr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Cmake</a:t>
            </a:r>
          </a:p>
          <a:p>
            <a:pPr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Dlib</a:t>
            </a:r>
          </a:p>
          <a:p>
            <a:pPr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Face-recognition</a:t>
            </a:r>
          </a:p>
          <a:p>
            <a:pPr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Pickle</a:t>
            </a:r>
          </a:p>
          <a:p>
            <a:pPr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Numpy</a:t>
            </a:r>
          </a:p>
          <a:p>
            <a:pPr marL="462974" indent="-231487" lvl="1">
              <a:lnSpc>
                <a:spcPts val="2959"/>
              </a:lnSpc>
              <a:buFont typeface="Arial"/>
              <a:buChar char="•"/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OpenCV</a:t>
            </a:r>
          </a:p>
          <a:p>
            <a:pPr>
              <a:lnSpc>
                <a:spcPts val="29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910000" y="7367151"/>
            <a:ext cx="4468000" cy="183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Real-Time Database by Google</a:t>
            </a:r>
          </a:p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keep data in sync across multiple devices in real-time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52758" y="7367151"/>
            <a:ext cx="4468000" cy="35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</a:rPr>
              <a:t>Laptop web-camera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54639"/>
            <a:ext cx="9219695" cy="97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5"/>
              </a:lnSpc>
              <a:spcBef>
                <a:spcPct val="0"/>
              </a:spcBef>
            </a:pPr>
            <a:r>
              <a:rPr lang="en-US" sz="6621" spc="231">
                <a:solidFill>
                  <a:srgbClr val="040506"/>
                </a:solidFill>
                <a:latin typeface="Codec Pro ExtraBold"/>
              </a:rPr>
              <a:t>MAIN SCRIPT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76043" y="-2524707"/>
            <a:ext cx="3964049" cy="39640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52828" y="-6405764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2"/>
                </a:lnTo>
                <a:lnTo>
                  <a:pt x="0" y="934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1974995"/>
            <a:ext cx="16230600" cy="738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1. Importing Libraries - Including `os`, `pickle`, `numpy`, `cv2` (OpenCV), `face_recognition`, `cvzone`, `firebase_admin`, and `datetime`</a:t>
            </a:r>
          </a:p>
          <a:p>
            <a:pPr>
              <a:lnSpc>
                <a:spcPts val="5914"/>
              </a:lnSpc>
            </a:pPr>
          </a:p>
          <a:p>
            <a:pPr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2. </a:t>
            </a:r>
            <a:r>
              <a:rPr lang="en-US" sz="3584" spc="351">
                <a:solidFill>
                  <a:srgbClr val="231F20"/>
                </a:solidFill>
                <a:latin typeface="Open Sauce Bold"/>
              </a:rPr>
              <a:t>Firebase Initialization - Initializes a connection to Firebase using credentials. And specifies the Firebase database and storage bucket to be used.</a:t>
            </a:r>
          </a:p>
          <a:p>
            <a:pPr>
              <a:lnSpc>
                <a:spcPts val="5914"/>
              </a:lnSpc>
            </a:pPr>
          </a:p>
          <a:p>
            <a:pPr algn="l">
              <a:lnSpc>
                <a:spcPts val="5914"/>
              </a:lnSpc>
            </a:pPr>
            <a:r>
              <a:rPr lang="en-US" sz="3584" spc="351">
                <a:solidFill>
                  <a:srgbClr val="231F20"/>
                </a:solidFill>
                <a:latin typeface="Open Sauce Bold"/>
              </a:rPr>
              <a:t>3. </a:t>
            </a:r>
            <a:r>
              <a:rPr lang="en-US" sz="3584" spc="351">
                <a:solidFill>
                  <a:srgbClr val="231F20"/>
                </a:solidFill>
                <a:latin typeface="Open Sauce Bold"/>
              </a:rPr>
              <a:t>Camera Setup - Initializes a video capture using OpenCV for the web camera 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DAFsVviLev4</dc:identifier>
  <dcterms:modified xsi:type="dcterms:W3CDTF">2011-08-01T06:04:30Z</dcterms:modified>
  <cp:revision>1</cp:revision>
  <dc:title>ADBS Progress</dc:title>
</cp:coreProperties>
</file>